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7" r:id="rId3"/>
    <p:sldId id="298" r:id="rId4"/>
    <p:sldId id="299" r:id="rId5"/>
    <p:sldId id="309" r:id="rId6"/>
    <p:sldId id="300" r:id="rId7"/>
    <p:sldId id="306" r:id="rId8"/>
    <p:sldId id="317" r:id="rId9"/>
    <p:sldId id="323" r:id="rId10"/>
    <p:sldId id="315" r:id="rId11"/>
    <p:sldId id="324" r:id="rId12"/>
    <p:sldId id="322" r:id="rId13"/>
    <p:sldId id="325" r:id="rId14"/>
    <p:sldId id="320" r:id="rId15"/>
    <p:sldId id="305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000000"/>
    <a:srgbClr val="0033CC"/>
    <a:srgbClr val="FF3300"/>
    <a:srgbClr val="D6ECEE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088" y="-247"/>
      </p:cViewPr>
      <p:guideLst>
        <p:guide orient="horz" pos="3305"/>
        <p:guide pos="5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notesViewPr>
    <p:cSldViewPr snapToGrid="0">
      <p:cViewPr>
        <p:scale>
          <a:sx n="150" d="100"/>
          <a:sy n="150" d="100"/>
        </p:scale>
        <p:origin x="222" y="28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7B21E6F-EE5F-46C2-9C3D-797AA574B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61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FCDF91-1017-470C-80AF-B3F21A8B7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376569-5D3B-4FD9-B403-B6D63E2C3C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1893B-88D9-43DF-82D5-6DA06B3EFC4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3E5B89-795F-42B9-AF6C-964B872781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803775"/>
            <a:ext cx="4800600" cy="4191000"/>
          </a:xfrm>
          <a:noFill/>
        </p:spPr>
        <p:txBody>
          <a:bodyPr lIns="95571" tIns="46948" rIns="95571" bIns="4694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24A7A249-0D71-4C9C-B861-6E1295ABDA53}" type="slidenum">
              <a:rPr lang="en-US" smtClean="0"/>
              <a:pPr defTabSz="96520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C8A7D3-7E85-46B2-B900-84EA4D1230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D80DC1-D37C-47B5-8D47-B836458A2A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23FD27-4C63-4527-95B4-CB51347E221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4C30-B79A-43E7-B640-F288617E0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1038" y="274638"/>
            <a:ext cx="210978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675" y="274638"/>
            <a:ext cx="617696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63E5-AD01-4EE5-97F0-E1510818D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4003-0B84-4502-9805-BDCF8784A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62088"/>
            <a:ext cx="40370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1462088"/>
            <a:ext cx="40370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A436-42A1-496C-944C-C007B73BB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4A30-C232-439D-AFC1-B4587BA60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D7D8-8C81-45DE-8B76-FFFA13F2C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22F3-C89D-4A8B-8550-F3F0CA524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6CF3-FB2B-4D23-8E14-17DEC65AC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93ECA-CE73-48E0-B57D-B3C58871D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84B7-345A-4D1A-B683-5E9EB0289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6681788"/>
            <a:ext cx="9140825" cy="1825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99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274638"/>
            <a:ext cx="8439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86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62088"/>
            <a:ext cx="82264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0825" cy="1825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en-US" sz="900" b="1">
                <a:solidFill>
                  <a:srgbClr val="FF9900"/>
                </a:solidFill>
              </a:rPr>
              <a:t>TSMC Open Innovation Platform® Ecosystem Forum - 2012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81788"/>
            <a:ext cx="21336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21675361-ABCC-4763-907F-8A6A8B3AA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381000" y="76200"/>
            <a:ext cx="139700" cy="6718300"/>
            <a:chOff x="240" y="48"/>
            <a:chExt cx="88" cy="4232"/>
          </a:xfrm>
        </p:grpSpPr>
        <p:sp>
          <p:nvSpPr>
            <p:cNvPr id="1037" name="Rectangle 10"/>
            <p:cNvSpPr>
              <a:spLocks noChangeArrowheads="1"/>
            </p:cNvSpPr>
            <p:nvPr userDrawn="1"/>
          </p:nvSpPr>
          <p:spPr bwMode="auto">
            <a:xfrm>
              <a:off x="240" y="48"/>
              <a:ext cx="40" cy="42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Rectangle 11"/>
            <p:cNvSpPr>
              <a:spLocks noChangeArrowheads="1"/>
            </p:cNvSpPr>
            <p:nvPr userDrawn="1"/>
          </p:nvSpPr>
          <p:spPr bwMode="auto">
            <a:xfrm>
              <a:off x="288" y="96"/>
              <a:ext cx="40" cy="411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" name="Group 16"/>
          <p:cNvGrpSpPr>
            <a:grpSpLocks/>
          </p:cNvGrpSpPr>
          <p:nvPr userDrawn="1"/>
        </p:nvGrpSpPr>
        <p:grpSpPr bwMode="auto">
          <a:xfrm flipV="1">
            <a:off x="460375" y="1193800"/>
            <a:ext cx="8683625" cy="84138"/>
            <a:chOff x="578" y="2563"/>
            <a:chExt cx="5182" cy="53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 rot="-5400000">
              <a:off x="3158" y="13"/>
              <a:ext cx="23" cy="518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 rot="-5400000">
              <a:off x="3157" y="-16"/>
              <a:ext cx="23" cy="518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2844800" y="6681788"/>
            <a:ext cx="3429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>
                <a:solidFill>
                  <a:srgbClr val="FF9900"/>
                </a:solidFill>
              </a:rPr>
              <a:t>© 2012 Berkeley Design Automation and Analog Bits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63E223FB-E827-4125-A922-38E7B6ADD87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841500"/>
            <a:ext cx="7315200" cy="1828800"/>
          </a:xfrm>
        </p:spPr>
        <p:txBody>
          <a:bodyPr lIns="91440"/>
          <a:lstStyle/>
          <a:p>
            <a:pPr algn="ctr" eaLnBrk="1" hangingPunct="1"/>
            <a:r>
              <a:rPr lang="en-US" sz="2800" smtClean="0"/>
              <a:t>Design Methodology for Silicon-Accurate Jitter Analysis for 28nm Interface IP for</a:t>
            </a:r>
            <a:br>
              <a:rPr lang="en-US" sz="2800" smtClean="0"/>
            </a:br>
            <a:r>
              <a:rPr lang="en-US" sz="2800" smtClean="0"/>
              <a:t>100GBASE-LR4 Applications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3950" y="3860800"/>
            <a:ext cx="6896100" cy="863600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Alan </a:t>
            </a:r>
            <a:r>
              <a:rPr lang="en-US" sz="1800" dirty="0" smtClean="0"/>
              <a:t>Rogers - Analog Bits </a:t>
            </a:r>
            <a:endParaRPr lang="en-US" sz="18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/>
              <a:t>Nandu</a:t>
            </a:r>
            <a:r>
              <a:rPr lang="en-US" sz="1800" dirty="0" smtClean="0"/>
              <a:t> </a:t>
            </a:r>
            <a:r>
              <a:rPr lang="en-US" sz="1800" dirty="0" err="1" smtClean="0"/>
              <a:t>Bhagwan</a:t>
            </a:r>
            <a:r>
              <a:rPr lang="en-US" sz="1800" dirty="0" smtClean="0"/>
              <a:t> – GHz Circuits, Inc</a:t>
            </a:r>
            <a:endParaRPr lang="en-US" sz="18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Ravi Subramanian - Berkeley Design Automation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October 16, 2012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0104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>
                <a:solidFill>
                  <a:schemeClr val="bg1"/>
                </a:solidFill>
              </a:rPr>
              <a:t>Space for affiliation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3830BE57-EBDF-4729-B6AD-FAD4F31C5B1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Silicon Measurements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95338" y="2136775"/>
          <a:ext cx="4310420" cy="958324"/>
        </p:xfrm>
        <a:graphic>
          <a:graphicData uri="http://schemas.openxmlformats.org/drawingml/2006/table">
            <a:tbl>
              <a:tblPr/>
              <a:tblGrid>
                <a:gridCol w="1077605"/>
                <a:gridCol w="1077605"/>
                <a:gridCol w="1077605"/>
                <a:gridCol w="1077605"/>
              </a:tblGrid>
              <a:tr h="2395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395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384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</a:tr>
              <a:tr h="2395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95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307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1213" y="4748213"/>
          <a:ext cx="4285753" cy="923422"/>
        </p:xfrm>
        <a:graphic>
          <a:graphicData uri="http://schemas.openxmlformats.org/drawingml/2006/table">
            <a:tbl>
              <a:tblPr/>
              <a:tblGrid>
                <a:gridCol w="1163044"/>
                <a:gridCol w="1040903"/>
                <a:gridCol w="1040903"/>
                <a:gridCol w="1040903"/>
              </a:tblGrid>
              <a:tr h="24321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FF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392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Low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337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910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1910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pic>
        <p:nvPicPr>
          <p:cNvPr id="35906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4078288"/>
            <a:ext cx="36099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07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1358900"/>
            <a:ext cx="36068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0F60DA2A-4AA5-48D3-84FD-3954CA64500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Silicon Correlation </a:t>
            </a:r>
            <a:r>
              <a:rPr lang="en-US" sz="2400" smtClean="0"/>
              <a:t>(Best Case)</a:t>
            </a:r>
            <a:br>
              <a:rPr lang="en-US" sz="2400" smtClean="0"/>
            </a:br>
            <a:r>
              <a:rPr lang="en-US" sz="2000" i="1" smtClean="0"/>
              <a:t>FF Wafers, High BW, High VCO Amp</a:t>
            </a:r>
            <a:endParaRPr lang="en-US" i="1" smtClean="0"/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6867" name="Group 15"/>
          <p:cNvGrpSpPr>
            <a:grpSpLocks/>
          </p:cNvGrpSpPr>
          <p:nvPr/>
        </p:nvGrpSpPr>
        <p:grpSpPr bwMode="auto">
          <a:xfrm>
            <a:off x="793750" y="1425575"/>
            <a:ext cx="6426200" cy="5029200"/>
            <a:chOff x="746084" y="1425834"/>
            <a:chExt cx="6425849" cy="5029200"/>
          </a:xfrm>
        </p:grpSpPr>
        <p:grpSp>
          <p:nvGrpSpPr>
            <p:cNvPr id="36871" name="Group 14"/>
            <p:cNvGrpSpPr>
              <a:grpSpLocks/>
            </p:cNvGrpSpPr>
            <p:nvPr/>
          </p:nvGrpSpPr>
          <p:grpSpPr bwMode="auto">
            <a:xfrm>
              <a:off x="746084" y="1425834"/>
              <a:ext cx="6425849" cy="5029200"/>
              <a:chOff x="839072" y="1425834"/>
              <a:chExt cx="6425849" cy="5029200"/>
            </a:xfrm>
          </p:grpSpPr>
          <p:pic>
            <p:nvPicPr>
              <p:cNvPr id="3687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9072" y="1425834"/>
                <a:ext cx="63500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ight Brace 5"/>
              <p:cNvSpPr/>
              <p:nvPr/>
            </p:nvSpPr>
            <p:spPr>
              <a:xfrm rot="17684736">
                <a:off x="2440767" y="1229038"/>
                <a:ext cx="204787" cy="1979505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ight Brace 6"/>
              <p:cNvSpPr/>
              <p:nvPr/>
            </p:nvSpPr>
            <p:spPr>
              <a:xfrm rot="18458267">
                <a:off x="4186922" y="2689521"/>
                <a:ext cx="192087" cy="1369938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ight Brace 7"/>
              <p:cNvSpPr/>
              <p:nvPr/>
            </p:nvSpPr>
            <p:spPr>
              <a:xfrm rot="16765293">
                <a:off x="6021178" y="3347555"/>
                <a:ext cx="192088" cy="1911246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77" name="TextBox 10"/>
              <p:cNvSpPr txBox="1">
                <a:spLocks noChangeArrowheads="1"/>
              </p:cNvSpPr>
              <p:nvPr/>
            </p:nvSpPr>
            <p:spPr bwMode="auto">
              <a:xfrm rot="2118524">
                <a:off x="3709831" y="2991238"/>
                <a:ext cx="14895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VCO Dominated</a:t>
                </a:r>
              </a:p>
            </p:txBody>
          </p:sp>
          <p:sp>
            <p:nvSpPr>
              <p:cNvPr id="36878" name="TextBox 11"/>
              <p:cNvSpPr txBox="1">
                <a:spLocks noChangeArrowheads="1"/>
              </p:cNvSpPr>
              <p:nvPr/>
            </p:nvSpPr>
            <p:spPr bwMode="auto">
              <a:xfrm rot="525149">
                <a:off x="5040955" y="3868997"/>
                <a:ext cx="2223966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Noise floor of Meas. Eqpt.</a:t>
                </a:r>
              </a:p>
            </p:txBody>
          </p:sp>
        </p:grpSp>
        <p:sp>
          <p:nvSpPr>
            <p:cNvPr id="36872" name="TextBox 9"/>
            <p:cNvSpPr txBox="1">
              <a:spLocks noChangeArrowheads="1"/>
            </p:cNvSpPr>
            <p:nvPr/>
          </p:nvSpPr>
          <p:spPr bwMode="auto">
            <a:xfrm rot="1583898">
              <a:off x="1777903" y="1800484"/>
              <a:ext cx="1584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Refclk Dominated</a:t>
              </a:r>
            </a:p>
          </p:txBody>
        </p:sp>
      </p:grpSp>
      <p:sp>
        <p:nvSpPr>
          <p:cNvPr id="36868" name="TextBox 12"/>
          <p:cNvSpPr txBox="1">
            <a:spLocks noChangeArrowheads="1"/>
          </p:cNvSpPr>
          <p:nvPr/>
        </p:nvSpPr>
        <p:spPr bwMode="auto">
          <a:xfrm>
            <a:off x="7165975" y="4187825"/>
            <a:ext cx="17097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FF Wafers</a:t>
            </a:r>
          </a:p>
          <a:p>
            <a:r>
              <a:rPr lang="en-US" sz="1600"/>
              <a:t>V: 1.2V, 1V</a:t>
            </a:r>
          </a:p>
          <a:p>
            <a:r>
              <a:rPr lang="en-US" sz="1600"/>
              <a:t>Room Temp</a:t>
            </a:r>
          </a:p>
          <a:p>
            <a:r>
              <a:rPr lang="en-US" sz="1600"/>
              <a:t>BW ~ 4.2MHz</a:t>
            </a:r>
          </a:p>
          <a:p>
            <a:r>
              <a:rPr lang="en-US" sz="1600"/>
              <a:t>Amp ~ 0.55V</a:t>
            </a:r>
          </a:p>
          <a:p>
            <a:r>
              <a:rPr lang="en-US" sz="1600"/>
              <a:t>F</a:t>
            </a:r>
            <a:r>
              <a:rPr lang="en-US" sz="1600" baseline="-25000"/>
              <a:t>out</a:t>
            </a:r>
            <a:r>
              <a:rPr lang="en-US" sz="1600"/>
              <a:t> = 7GHz</a:t>
            </a:r>
          </a:p>
          <a:p>
            <a:r>
              <a:rPr lang="en-US" sz="1600"/>
              <a:t>Jitter = 285 fs</a:t>
            </a:r>
          </a:p>
        </p:txBody>
      </p:sp>
      <p:sp>
        <p:nvSpPr>
          <p:cNvPr id="36869" name="TextBox 13"/>
          <p:cNvSpPr txBox="1">
            <a:spLocks noChangeArrowheads="1"/>
          </p:cNvSpPr>
          <p:nvPr/>
        </p:nvSpPr>
        <p:spPr bwMode="auto">
          <a:xfrm>
            <a:off x="7162800" y="1643063"/>
            <a:ext cx="1709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LEGEND:</a:t>
            </a:r>
          </a:p>
          <a:p>
            <a:r>
              <a:rPr lang="en-US" sz="1600">
                <a:solidFill>
                  <a:srgbClr val="008000"/>
                </a:solidFill>
              </a:rPr>
              <a:t>LMEAS</a:t>
            </a:r>
          </a:p>
          <a:p>
            <a:r>
              <a:rPr lang="en-US" sz="1600">
                <a:solidFill>
                  <a:srgbClr val="339933"/>
                </a:solidFill>
              </a:rPr>
              <a:t>LSIM - Total</a:t>
            </a:r>
          </a:p>
          <a:p>
            <a:r>
              <a:rPr lang="en-US" sz="1600">
                <a:solidFill>
                  <a:srgbClr val="00CCFF"/>
                </a:solidFill>
              </a:rPr>
              <a:t>LSIM – REF</a:t>
            </a:r>
          </a:p>
          <a:p>
            <a:r>
              <a:rPr lang="en-US" sz="1600">
                <a:solidFill>
                  <a:srgbClr val="FF0000"/>
                </a:solidFill>
              </a:rPr>
              <a:t>LSIM – VCO</a:t>
            </a:r>
          </a:p>
          <a:p>
            <a:r>
              <a:rPr lang="en-US" sz="1600">
                <a:solidFill>
                  <a:srgbClr val="FF3399"/>
                </a:solidFill>
              </a:rPr>
              <a:t>LSIM - OPSTG</a:t>
            </a:r>
          </a:p>
        </p:txBody>
      </p:sp>
      <p:sp>
        <p:nvSpPr>
          <p:cNvPr id="36870" name="TextBox 16"/>
          <p:cNvSpPr txBox="1">
            <a:spLocks noChangeArrowheads="1"/>
          </p:cNvSpPr>
          <p:nvPr/>
        </p:nvSpPr>
        <p:spPr bwMode="auto">
          <a:xfrm rot="-5400000">
            <a:off x="-1573212" y="3694113"/>
            <a:ext cx="4373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Phase Noise dBc/Hz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1A503B19-C36F-4C91-B1EB-7DEC20BBC0C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430338"/>
            <a:ext cx="63436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Silicon Correlation </a:t>
            </a:r>
            <a:r>
              <a:rPr lang="en-US" sz="2400" smtClean="0"/>
              <a:t>(Worst Case)</a:t>
            </a:r>
            <a:br>
              <a:rPr lang="en-US" sz="2400" smtClean="0"/>
            </a:br>
            <a:r>
              <a:rPr lang="en-US" sz="2000" i="1" smtClean="0"/>
              <a:t>SS Wafers, Low BW, Low VCO Amp</a:t>
            </a:r>
            <a:endParaRPr lang="en-US" sz="2000" smtClean="0"/>
          </a:p>
        </p:txBody>
      </p:sp>
      <p:sp>
        <p:nvSpPr>
          <p:cNvPr id="6" name="Right Brace 5"/>
          <p:cNvSpPr/>
          <p:nvPr/>
        </p:nvSpPr>
        <p:spPr>
          <a:xfrm rot="18817541">
            <a:off x="3239294" y="1092994"/>
            <a:ext cx="192087" cy="3482975"/>
          </a:xfrm>
          <a:prstGeom prst="rightBrace">
            <a:avLst>
              <a:gd name="adj1" fmla="val 1047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765293">
            <a:off x="6020594" y="3340894"/>
            <a:ext cx="192088" cy="1911350"/>
          </a:xfrm>
          <a:prstGeom prst="rightBrace">
            <a:avLst>
              <a:gd name="adj1" fmla="val 1047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 rot="2507655">
            <a:off x="1752600" y="2489200"/>
            <a:ext cx="355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VCO Dominated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 rot="525149">
            <a:off x="5040313" y="3857625"/>
            <a:ext cx="22447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Output Stages Dominated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400" y="2174875"/>
            <a:ext cx="16764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6"/>
                </a:solidFill>
              </a:rPr>
              <a:t>Remember this hump ?</a:t>
            </a:r>
          </a:p>
          <a:p>
            <a:pPr>
              <a:defRPr/>
            </a:pPr>
            <a:r>
              <a:rPr lang="en-US" sz="1100" dirty="0">
                <a:solidFill>
                  <a:schemeClr val="accent6"/>
                </a:solidFill>
              </a:rPr>
              <a:t>Amplitude Modulation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05375" y="2552700"/>
            <a:ext cx="406400" cy="15859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7165975" y="4187825"/>
            <a:ext cx="17097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SS Wafers</a:t>
            </a:r>
          </a:p>
          <a:p>
            <a:r>
              <a:rPr lang="en-US" sz="1600"/>
              <a:t>V: 1.2 V, 1 V</a:t>
            </a:r>
          </a:p>
          <a:p>
            <a:r>
              <a:rPr lang="en-US" sz="1600"/>
              <a:t>Room Temp</a:t>
            </a:r>
          </a:p>
          <a:p>
            <a:r>
              <a:rPr lang="en-US" sz="1600"/>
              <a:t>BW ~ 450 KHz</a:t>
            </a:r>
          </a:p>
          <a:p>
            <a:r>
              <a:rPr lang="en-US" sz="1600"/>
              <a:t>Amp ~ 0.35 V</a:t>
            </a:r>
          </a:p>
          <a:p>
            <a:r>
              <a:rPr lang="en-US" sz="1600"/>
              <a:t>F</a:t>
            </a:r>
            <a:r>
              <a:rPr lang="en-US" sz="1600" baseline="-25000"/>
              <a:t>out</a:t>
            </a:r>
            <a:r>
              <a:rPr lang="en-US" sz="1600"/>
              <a:t> = 7 GHz</a:t>
            </a:r>
          </a:p>
          <a:p>
            <a:r>
              <a:rPr lang="en-US" sz="1600"/>
              <a:t>Jitter = 384 fs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7162800" y="1635125"/>
            <a:ext cx="1709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LEGEND:</a:t>
            </a:r>
          </a:p>
          <a:p>
            <a:r>
              <a:rPr lang="en-US" sz="1600">
                <a:solidFill>
                  <a:srgbClr val="008000"/>
                </a:solidFill>
              </a:rPr>
              <a:t>LMEAS</a:t>
            </a:r>
          </a:p>
          <a:p>
            <a:r>
              <a:rPr lang="en-US" sz="1600">
                <a:solidFill>
                  <a:srgbClr val="339933"/>
                </a:solidFill>
              </a:rPr>
              <a:t>LSIM - Total</a:t>
            </a:r>
          </a:p>
          <a:p>
            <a:r>
              <a:rPr lang="en-US" sz="1600">
                <a:solidFill>
                  <a:srgbClr val="00CCFF"/>
                </a:solidFill>
              </a:rPr>
              <a:t>LSIM – REF</a:t>
            </a:r>
          </a:p>
          <a:p>
            <a:r>
              <a:rPr lang="en-US" sz="1600">
                <a:solidFill>
                  <a:srgbClr val="FF0000"/>
                </a:solidFill>
              </a:rPr>
              <a:t>LSIM – VCO</a:t>
            </a:r>
          </a:p>
          <a:p>
            <a:r>
              <a:rPr lang="en-US" sz="1600">
                <a:solidFill>
                  <a:srgbClr val="FF3399"/>
                </a:solidFill>
              </a:rPr>
              <a:t>LSIM - OPSTG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 rot="-5400000">
            <a:off x="-1525587" y="3694113"/>
            <a:ext cx="4373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Phase Noise dBc/Hz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D2440A7A-57AB-4235-B50A-352BC7BEDA9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Closed- Loop PLL Transient Noise Simulation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9063" indent="-119063" eaLnBrk="1" hangingPunct="1"/>
            <a:r>
              <a:rPr lang="en-US" sz="1800" smtClean="0"/>
              <a:t>Circuit Inventory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bsim4v5_0	1133    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bsource_c	277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bsource_i		481 	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capacitor		429	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inductor		196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mutual inductor	6 	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resistor		12	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diode		40</a:t>
            </a:r>
          </a:p>
          <a:p>
            <a:pPr marL="463550" lvl="1" indent="-230188" eaLnBrk="1" hangingPunct="1">
              <a:buFont typeface="Wingdings" pitchFamily="2" charset="2"/>
              <a:buNone/>
            </a:pPr>
            <a:r>
              <a:rPr lang="en-US" sz="1200" smtClean="0">
                <a:solidFill>
                  <a:srgbClr val="0033CC"/>
                </a:solidFill>
              </a:rPr>
              <a:t>vsource		78</a:t>
            </a:r>
          </a:p>
          <a:p>
            <a:pPr marL="119063" indent="-119063" eaLnBrk="1" hangingPunct="1"/>
            <a:endParaRPr lang="en-US" sz="1200" smtClean="0">
              <a:solidFill>
                <a:srgbClr val="0033CC"/>
              </a:solidFill>
            </a:endParaRPr>
          </a:p>
          <a:p>
            <a:pPr marL="119063" indent="-119063" eaLnBrk="1" hangingPunct="1"/>
            <a:r>
              <a:rPr lang="en-US" sz="1800" smtClean="0"/>
              <a:t>Accuracy Settings</a:t>
            </a:r>
          </a:p>
          <a:p>
            <a:pPr marL="119063" indent="-119063" eaLnBrk="1" hangingPunct="1">
              <a:buFontTx/>
              <a:buNone/>
            </a:pPr>
            <a:r>
              <a:rPr lang="en-US" sz="1200" smtClean="0"/>
              <a:t>.option reltol=1e-5 fast=2 $ maxstep=2p delmax=2p</a:t>
            </a:r>
          </a:p>
          <a:p>
            <a:pPr marL="119063" indent="-119063" eaLnBrk="1" hangingPunct="1">
              <a:buFontTx/>
              <a:buNone/>
            </a:pPr>
            <a:r>
              <a:rPr lang="en-US" sz="1200" smtClean="0"/>
              <a:t>.tran 2p '1024*44*tper' </a:t>
            </a:r>
          </a:p>
          <a:p>
            <a:pPr marL="119063" indent="-119063" eaLnBrk="1" hangingPunct="1">
              <a:buFontTx/>
              <a:buNone/>
            </a:pPr>
            <a:r>
              <a:rPr lang="en-US" sz="1200" smtClean="0"/>
              <a:t>noisefmax='14e9' noisefmin='300e3’</a:t>
            </a:r>
          </a:p>
          <a:p>
            <a:pPr marL="119063" indent="-119063" eaLnBrk="1" hangingPunct="1"/>
            <a:endParaRPr lang="en-US" sz="1200" smtClean="0"/>
          </a:p>
          <a:p>
            <a:pPr marL="119063" indent="-119063" eaLnBrk="1" hangingPunct="1"/>
            <a:r>
              <a:rPr lang="en-US" sz="1800" smtClean="0"/>
              <a:t>Simulation Run Time</a:t>
            </a:r>
          </a:p>
          <a:p>
            <a:pPr marL="463550" lvl="1" indent="-230188" eaLnBrk="1" hangingPunct="1"/>
            <a:r>
              <a:rPr lang="en-US" sz="1200" smtClean="0"/>
              <a:t>11 days on 4 Xeon X5460 @3.16GHz CPUs</a:t>
            </a:r>
          </a:p>
        </p:txBody>
      </p:sp>
      <p:pic>
        <p:nvPicPr>
          <p:cNvPr id="33799" name="Picture 2" descr="\\zinc\nandu\SIMULATIONS\Inphi\ABIPT2Z2\FDR\test_ABIPT2Z2_TTHH_noiseTRAN.PhaseNoise2.noisefixes.PNG"/>
          <p:cNvPicPr>
            <a:picLocks noChangeAspect="1" noChangeArrowheads="1"/>
          </p:cNvPicPr>
          <p:nvPr/>
        </p:nvPicPr>
        <p:blipFill>
          <a:blip r:embed="rId3" cstate="print"/>
          <a:srcRect l="2347" t="5754" r="1173" b="3288"/>
          <a:stretch>
            <a:fillRect/>
          </a:stretch>
        </p:blipFill>
        <p:spPr bwMode="auto">
          <a:xfrm>
            <a:off x="4572000" y="2317750"/>
            <a:ext cx="43624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4D8B7F45-7828-40D9-882F-C259592D54C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40961" name="Group 52"/>
          <p:cNvGrpSpPr>
            <a:grpSpLocks/>
          </p:cNvGrpSpPr>
          <p:nvPr/>
        </p:nvGrpSpPr>
        <p:grpSpPr bwMode="auto">
          <a:xfrm>
            <a:off x="655638" y="3714750"/>
            <a:ext cx="5151437" cy="2808288"/>
            <a:chOff x="656095" y="3714428"/>
            <a:chExt cx="5151200" cy="2808336"/>
          </a:xfrm>
        </p:grpSpPr>
        <p:pic>
          <p:nvPicPr>
            <p:cNvPr id="41011" name="Picture 2" descr="\\GHZSTORAGE\share\2012 IMS\MeasurementData\FF15_7G_CP111_VCO110.png"/>
            <p:cNvPicPr>
              <a:picLocks noChangeAspect="1" noChangeArrowheads="1"/>
            </p:cNvPicPr>
            <p:nvPr/>
          </p:nvPicPr>
          <p:blipFill>
            <a:blip r:embed="rId3" cstate="print"/>
            <a:srcRect l="-8" t="47868" r="15948" b="21397"/>
            <a:stretch>
              <a:fillRect/>
            </a:stretch>
          </p:blipFill>
          <p:spPr bwMode="auto">
            <a:xfrm>
              <a:off x="656095" y="3714428"/>
              <a:ext cx="5151200" cy="252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2" name="Picture 2" descr="\\GHZSTORAGE\share\2012 IMS\MeasurementData\FF15_7G_CP111_VCO110.png"/>
            <p:cNvPicPr>
              <a:picLocks noChangeAspect="1" noChangeArrowheads="1"/>
            </p:cNvPicPr>
            <p:nvPr/>
          </p:nvPicPr>
          <p:blipFill>
            <a:blip r:embed="rId3" cstate="print"/>
            <a:srcRect l="-8" t="90244" r="15948" b="5708"/>
            <a:stretch>
              <a:fillRect/>
            </a:stretch>
          </p:blipFill>
          <p:spPr bwMode="auto">
            <a:xfrm>
              <a:off x="656378" y="6232902"/>
              <a:ext cx="5146893" cy="28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729117" y="6229071"/>
              <a:ext cx="161918" cy="1539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Closed-loop Transient Noise vs. Silicon</a:t>
            </a:r>
          </a:p>
        </p:txBody>
      </p:sp>
      <p:pic>
        <p:nvPicPr>
          <p:cNvPr id="40963" name="Picture 2" descr="\\zinc\nandu\SIMULATIONS\Inphi\ABIPT2Z2\FDR\test_ABIPT2Z2_TTHH_noiseTRAN.PhaseNoise2.noisefixes.PNG"/>
          <p:cNvPicPr>
            <a:picLocks noChangeAspect="1" noChangeArrowheads="1"/>
          </p:cNvPicPr>
          <p:nvPr/>
        </p:nvPicPr>
        <p:blipFill>
          <a:blip r:embed="rId4" cstate="print"/>
          <a:srcRect l="2347" t="5754" r="1173" b="3288"/>
          <a:stretch>
            <a:fillRect/>
          </a:stretch>
        </p:blipFill>
        <p:spPr bwMode="auto">
          <a:xfrm>
            <a:off x="4781550" y="1301750"/>
            <a:ext cx="43624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Oval 18"/>
          <p:cNvSpPr>
            <a:spLocks noChangeAspect="1" noChangeArrowheads="1"/>
          </p:cNvSpPr>
          <p:nvPr/>
        </p:nvSpPr>
        <p:spPr bwMode="auto">
          <a:xfrm>
            <a:off x="1893888" y="4437063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19"/>
          <p:cNvSpPr>
            <a:spLocks noChangeAspect="1" noChangeArrowheads="1"/>
          </p:cNvSpPr>
          <p:nvPr/>
        </p:nvSpPr>
        <p:spPr bwMode="auto">
          <a:xfrm>
            <a:off x="5648325" y="1501775"/>
            <a:ext cx="46038" cy="46038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66" name="Oval 20"/>
          <p:cNvSpPr>
            <a:spLocks noChangeAspect="1" noChangeArrowheads="1"/>
          </p:cNvSpPr>
          <p:nvPr/>
        </p:nvSpPr>
        <p:spPr bwMode="auto">
          <a:xfrm>
            <a:off x="6591300" y="2054225"/>
            <a:ext cx="46038" cy="46038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21"/>
          <p:cNvSpPr>
            <a:spLocks noChangeAspect="1" noChangeArrowheads="1"/>
          </p:cNvSpPr>
          <p:nvPr/>
        </p:nvSpPr>
        <p:spPr bwMode="auto">
          <a:xfrm>
            <a:off x="7539038" y="3059113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22"/>
          <p:cNvSpPr>
            <a:spLocks noChangeAspect="1" noChangeArrowheads="1"/>
          </p:cNvSpPr>
          <p:nvPr/>
        </p:nvSpPr>
        <p:spPr bwMode="auto">
          <a:xfrm>
            <a:off x="8491538" y="3621088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23"/>
          <p:cNvSpPr>
            <a:spLocks noChangeAspect="1" noChangeArrowheads="1"/>
          </p:cNvSpPr>
          <p:nvPr/>
        </p:nvSpPr>
        <p:spPr bwMode="auto">
          <a:xfrm>
            <a:off x="3049588" y="5097463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24"/>
          <p:cNvSpPr>
            <a:spLocks noChangeAspect="1" noChangeArrowheads="1"/>
          </p:cNvSpPr>
          <p:nvPr/>
        </p:nvSpPr>
        <p:spPr bwMode="auto">
          <a:xfrm>
            <a:off x="4224338" y="5357813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5"/>
          <p:cNvSpPr>
            <a:spLocks noChangeAspect="1" noChangeArrowheads="1"/>
          </p:cNvSpPr>
          <p:nvPr/>
        </p:nvSpPr>
        <p:spPr bwMode="auto">
          <a:xfrm>
            <a:off x="5373688" y="5541963"/>
            <a:ext cx="46037" cy="46037"/>
          </a:xfrm>
          <a:prstGeom prst="ellipse">
            <a:avLst/>
          </a:prstGeom>
          <a:solidFill>
            <a:srgbClr val="FFCC00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26"/>
          <p:cNvSpPr txBox="1">
            <a:spLocks noChangeArrowheads="1"/>
          </p:cNvSpPr>
          <p:nvPr/>
        </p:nvSpPr>
        <p:spPr bwMode="auto">
          <a:xfrm>
            <a:off x="3887788" y="6026150"/>
            <a:ext cx="1525587" cy="244475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Silicon measurements</a:t>
            </a:r>
          </a:p>
        </p:txBody>
      </p:sp>
      <p:sp>
        <p:nvSpPr>
          <p:cNvPr id="40973" name="Text Box 27"/>
          <p:cNvSpPr txBox="1">
            <a:spLocks noChangeArrowheads="1"/>
          </p:cNvSpPr>
          <p:nvPr/>
        </p:nvSpPr>
        <p:spPr bwMode="auto">
          <a:xfrm>
            <a:off x="8156575" y="1414463"/>
            <a:ext cx="887413" cy="244475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AFS results</a:t>
            </a:r>
          </a:p>
        </p:txBody>
      </p:sp>
      <p:cxnSp>
        <p:nvCxnSpPr>
          <p:cNvPr id="40974" name="AutoShape 28"/>
          <p:cNvCxnSpPr>
            <a:cxnSpLocks noChangeShapeType="1"/>
            <a:stCxn id="40964" idx="7"/>
            <a:endCxn id="40965" idx="3"/>
          </p:cNvCxnSpPr>
          <p:nvPr/>
        </p:nvCxnSpPr>
        <p:spPr bwMode="auto">
          <a:xfrm flipV="1">
            <a:off x="1933575" y="1541463"/>
            <a:ext cx="3721100" cy="2901950"/>
          </a:xfrm>
          <a:prstGeom prst="straightConnector1">
            <a:avLst/>
          </a:prstGeom>
          <a:noFill/>
          <a:ln w="28575">
            <a:solidFill>
              <a:srgbClr val="FF99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0975" name="AutoShape 29"/>
          <p:cNvCxnSpPr>
            <a:cxnSpLocks noChangeShapeType="1"/>
            <a:endCxn id="40966" idx="1"/>
          </p:cNvCxnSpPr>
          <p:nvPr/>
        </p:nvCxnSpPr>
        <p:spPr bwMode="auto">
          <a:xfrm flipV="1">
            <a:off x="2936875" y="2060967"/>
            <a:ext cx="3661167" cy="2925615"/>
          </a:xfrm>
          <a:prstGeom prst="straightConnector1">
            <a:avLst/>
          </a:prstGeom>
          <a:noFill/>
          <a:ln w="28575">
            <a:solidFill>
              <a:srgbClr val="FF99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0976" name="AutoShape 30"/>
          <p:cNvCxnSpPr>
            <a:cxnSpLocks noChangeShapeType="1"/>
            <a:stCxn id="40970" idx="0"/>
          </p:cNvCxnSpPr>
          <p:nvPr/>
        </p:nvCxnSpPr>
        <p:spPr bwMode="auto">
          <a:xfrm flipV="1">
            <a:off x="4247357" y="2965938"/>
            <a:ext cx="3149905" cy="2391875"/>
          </a:xfrm>
          <a:prstGeom prst="straightConnector1">
            <a:avLst/>
          </a:prstGeom>
          <a:noFill/>
          <a:ln w="28575">
            <a:solidFill>
              <a:srgbClr val="FF99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0977" name="AutoShape 31"/>
          <p:cNvCxnSpPr>
            <a:cxnSpLocks noChangeShapeType="1"/>
            <a:stCxn id="40971" idx="0"/>
            <a:endCxn id="40968" idx="2"/>
          </p:cNvCxnSpPr>
          <p:nvPr/>
        </p:nvCxnSpPr>
        <p:spPr bwMode="auto">
          <a:xfrm flipV="1">
            <a:off x="5397500" y="3644900"/>
            <a:ext cx="3094038" cy="1897063"/>
          </a:xfrm>
          <a:prstGeom prst="straightConnector1">
            <a:avLst/>
          </a:prstGeom>
          <a:noFill/>
          <a:ln w="28575">
            <a:solidFill>
              <a:srgbClr val="FF9900"/>
            </a:solidFill>
            <a:prstDash val="sysDot"/>
            <a:round/>
            <a:headEnd type="triangle" w="med" len="med"/>
            <a:tailEnd type="triangle" w="med" len="med"/>
          </a:ln>
        </p:spPr>
      </p:cxnSp>
      <p:grpSp>
        <p:nvGrpSpPr>
          <p:cNvPr id="40978" name="Group 64"/>
          <p:cNvGrpSpPr>
            <a:grpSpLocks/>
          </p:cNvGrpSpPr>
          <p:nvPr/>
        </p:nvGrpSpPr>
        <p:grpSpPr bwMode="auto">
          <a:xfrm>
            <a:off x="598488" y="1384300"/>
            <a:ext cx="3467100" cy="425450"/>
            <a:chOff x="377" y="832"/>
            <a:chExt cx="2184" cy="268"/>
          </a:xfrm>
        </p:grpSpPr>
        <p:sp>
          <p:nvSpPr>
            <p:cNvPr id="41008" name="Text Box 32"/>
            <p:cNvSpPr txBox="1">
              <a:spLocks noChangeAspect="1" noChangeArrowheads="1"/>
            </p:cNvSpPr>
            <p:nvPr/>
          </p:nvSpPr>
          <p:spPr bwMode="auto">
            <a:xfrm>
              <a:off x="377" y="841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 anchor="ctr"/>
            <a:lstStyle/>
            <a:p>
              <a:r>
                <a:rPr lang="en-US">
                  <a:sym typeface="Wingdings" pitchFamily="2" charset="2"/>
                </a:rPr>
                <a:t></a:t>
              </a:r>
            </a:p>
          </p:txBody>
        </p:sp>
        <p:sp>
          <p:nvSpPr>
            <p:cNvPr id="41009" name="Text Box 35"/>
            <p:cNvSpPr txBox="1">
              <a:spLocks noChangeAspect="1" noChangeArrowheads="1"/>
            </p:cNvSpPr>
            <p:nvPr/>
          </p:nvSpPr>
          <p:spPr bwMode="auto">
            <a:xfrm>
              <a:off x="574" y="841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1MHz</a:t>
              </a:r>
            </a:p>
          </p:txBody>
        </p:sp>
        <p:sp>
          <p:nvSpPr>
            <p:cNvPr id="41010" name="Text Box 37"/>
            <p:cNvSpPr txBox="1">
              <a:spLocks noChangeAspect="1" noChangeArrowheads="1"/>
            </p:cNvSpPr>
            <p:nvPr/>
          </p:nvSpPr>
          <p:spPr bwMode="auto">
            <a:xfrm>
              <a:off x="1150" y="832"/>
              <a:ext cx="141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Dominated by REFCLK noise</a:t>
              </a:r>
            </a:p>
          </p:txBody>
        </p:sp>
      </p:grpSp>
      <p:grpSp>
        <p:nvGrpSpPr>
          <p:cNvPr id="40979" name="Group 65"/>
          <p:cNvGrpSpPr>
            <a:grpSpLocks/>
          </p:cNvGrpSpPr>
          <p:nvPr/>
        </p:nvGrpSpPr>
        <p:grpSpPr bwMode="auto">
          <a:xfrm>
            <a:off x="598488" y="1725613"/>
            <a:ext cx="3467100" cy="411162"/>
            <a:chOff x="377" y="1100"/>
            <a:chExt cx="2184" cy="259"/>
          </a:xfrm>
        </p:grpSpPr>
        <p:sp>
          <p:nvSpPr>
            <p:cNvPr id="41005" name="Text Box 34"/>
            <p:cNvSpPr txBox="1">
              <a:spLocks noChangeAspect="1" noChangeArrowheads="1"/>
            </p:cNvSpPr>
            <p:nvPr/>
          </p:nvSpPr>
          <p:spPr bwMode="auto">
            <a:xfrm>
              <a:off x="377" y="1100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 anchor="ctr"/>
            <a:lstStyle/>
            <a:p>
              <a:r>
                <a:rPr lang="en-US">
                  <a:sym typeface="Wingdings" pitchFamily="2" charset="2"/>
                </a:rPr>
                <a:t></a:t>
              </a:r>
            </a:p>
          </p:txBody>
        </p:sp>
        <p:sp>
          <p:nvSpPr>
            <p:cNvPr id="41006" name="Text Box 36"/>
            <p:cNvSpPr txBox="1">
              <a:spLocks noChangeAspect="1" noChangeArrowheads="1"/>
            </p:cNvSpPr>
            <p:nvPr/>
          </p:nvSpPr>
          <p:spPr bwMode="auto">
            <a:xfrm>
              <a:off x="574" y="1100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10MHz</a:t>
              </a:r>
            </a:p>
          </p:txBody>
        </p:sp>
        <p:sp>
          <p:nvSpPr>
            <p:cNvPr id="41007" name="Text Box 38"/>
            <p:cNvSpPr txBox="1">
              <a:spLocks noChangeAspect="1" noChangeArrowheads="1"/>
            </p:cNvSpPr>
            <p:nvPr/>
          </p:nvSpPr>
          <p:spPr bwMode="auto">
            <a:xfrm>
              <a:off x="1150" y="1100"/>
              <a:ext cx="141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Good match</a:t>
              </a:r>
            </a:p>
          </p:txBody>
        </p:sp>
      </p:grpSp>
      <p:grpSp>
        <p:nvGrpSpPr>
          <p:cNvPr id="40980" name="Group 66"/>
          <p:cNvGrpSpPr>
            <a:grpSpLocks/>
          </p:cNvGrpSpPr>
          <p:nvPr/>
        </p:nvGrpSpPr>
        <p:grpSpPr bwMode="auto">
          <a:xfrm>
            <a:off x="598488" y="2052638"/>
            <a:ext cx="3467100" cy="411162"/>
            <a:chOff x="377" y="1359"/>
            <a:chExt cx="2184" cy="259"/>
          </a:xfrm>
        </p:grpSpPr>
        <p:sp>
          <p:nvSpPr>
            <p:cNvPr id="41002" name="Text Box 41"/>
            <p:cNvSpPr txBox="1">
              <a:spLocks noChangeArrowheads="1"/>
            </p:cNvSpPr>
            <p:nvPr/>
          </p:nvSpPr>
          <p:spPr bwMode="auto">
            <a:xfrm>
              <a:off x="377" y="1359"/>
              <a:ext cx="22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 anchor="ctr"/>
            <a:lstStyle/>
            <a:p>
              <a:r>
                <a:rPr lang="en-US">
                  <a:sym typeface="Wingdings" pitchFamily="2" charset="2"/>
                </a:rPr>
                <a:t></a:t>
              </a:r>
            </a:p>
          </p:txBody>
        </p:sp>
        <p:sp>
          <p:nvSpPr>
            <p:cNvPr id="41003" name="Text Box 47"/>
            <p:cNvSpPr txBox="1">
              <a:spLocks noChangeAspect="1" noChangeArrowheads="1"/>
            </p:cNvSpPr>
            <p:nvPr/>
          </p:nvSpPr>
          <p:spPr bwMode="auto">
            <a:xfrm>
              <a:off x="574" y="1359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100MHz</a:t>
              </a:r>
            </a:p>
          </p:txBody>
        </p:sp>
        <p:sp>
          <p:nvSpPr>
            <p:cNvPr id="41004" name="Text Box 49"/>
            <p:cNvSpPr txBox="1">
              <a:spLocks noChangeAspect="1" noChangeArrowheads="1"/>
            </p:cNvSpPr>
            <p:nvPr/>
          </p:nvSpPr>
          <p:spPr bwMode="auto">
            <a:xfrm>
              <a:off x="1150" y="1359"/>
              <a:ext cx="141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Start seeing buffer noise</a:t>
              </a:r>
            </a:p>
          </p:txBody>
        </p:sp>
      </p:grpSp>
      <p:grpSp>
        <p:nvGrpSpPr>
          <p:cNvPr id="40981" name="Group 67"/>
          <p:cNvGrpSpPr>
            <a:grpSpLocks/>
          </p:cNvGrpSpPr>
          <p:nvPr/>
        </p:nvGrpSpPr>
        <p:grpSpPr bwMode="auto">
          <a:xfrm>
            <a:off x="598488" y="2378075"/>
            <a:ext cx="3467100" cy="411163"/>
            <a:chOff x="377" y="1618"/>
            <a:chExt cx="2184" cy="259"/>
          </a:xfrm>
        </p:grpSpPr>
        <p:sp>
          <p:nvSpPr>
            <p:cNvPr id="40999" name="Text Box 42"/>
            <p:cNvSpPr txBox="1">
              <a:spLocks noChangeArrowheads="1"/>
            </p:cNvSpPr>
            <p:nvPr/>
          </p:nvSpPr>
          <p:spPr bwMode="auto">
            <a:xfrm>
              <a:off x="377" y="1618"/>
              <a:ext cx="22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 anchor="ctr"/>
            <a:lstStyle/>
            <a:p>
              <a:r>
                <a:rPr lang="en-US">
                  <a:sym typeface="Wingdings" pitchFamily="2" charset="2"/>
                </a:rPr>
                <a:t></a:t>
              </a:r>
            </a:p>
          </p:txBody>
        </p:sp>
        <p:sp>
          <p:nvSpPr>
            <p:cNvPr id="41000" name="Text Box 48"/>
            <p:cNvSpPr txBox="1">
              <a:spLocks noChangeAspect="1" noChangeArrowheads="1"/>
            </p:cNvSpPr>
            <p:nvPr/>
          </p:nvSpPr>
          <p:spPr bwMode="auto">
            <a:xfrm>
              <a:off x="574" y="1618"/>
              <a:ext cx="2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1GHz</a:t>
              </a:r>
            </a:p>
          </p:txBody>
        </p:sp>
        <p:sp>
          <p:nvSpPr>
            <p:cNvPr id="41001" name="Text Box 50"/>
            <p:cNvSpPr txBox="1">
              <a:spLocks noChangeAspect="1" noChangeArrowheads="1"/>
            </p:cNvSpPr>
            <p:nvPr/>
          </p:nvSpPr>
          <p:spPr bwMode="auto">
            <a:xfrm>
              <a:off x="1150" y="1618"/>
              <a:ext cx="141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ym typeface="Wingdings" pitchFamily="2" charset="2"/>
                </a:rPr>
                <a:t>Buffer noise &amp; test equip noise floor</a:t>
              </a:r>
            </a:p>
          </p:txBody>
        </p:sp>
      </p:grpSp>
      <p:sp>
        <p:nvSpPr>
          <p:cNvPr id="40982" name="Text Box 55"/>
          <p:cNvSpPr txBox="1">
            <a:spLocks noChangeAspect="1" noChangeArrowheads="1"/>
          </p:cNvSpPr>
          <p:nvPr/>
        </p:nvSpPr>
        <p:spPr bwMode="auto">
          <a:xfrm>
            <a:off x="1784350" y="4510088"/>
            <a:ext cx="271463" cy="3651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</a:t>
            </a:r>
          </a:p>
        </p:txBody>
      </p:sp>
      <p:sp>
        <p:nvSpPr>
          <p:cNvPr id="40983" name="Text Box 56"/>
          <p:cNvSpPr txBox="1">
            <a:spLocks noChangeAspect="1" noChangeArrowheads="1"/>
          </p:cNvSpPr>
          <p:nvPr/>
        </p:nvSpPr>
        <p:spPr bwMode="auto">
          <a:xfrm>
            <a:off x="2784475" y="5053257"/>
            <a:ext cx="271463" cy="3651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</a:t>
            </a:r>
          </a:p>
        </p:txBody>
      </p:sp>
      <p:sp>
        <p:nvSpPr>
          <p:cNvPr id="40984" name="Text Box 57"/>
          <p:cNvSpPr txBox="1">
            <a:spLocks noChangeArrowheads="1"/>
          </p:cNvSpPr>
          <p:nvPr/>
        </p:nvSpPr>
        <p:spPr bwMode="auto">
          <a:xfrm>
            <a:off x="4113213" y="5427663"/>
            <a:ext cx="271462" cy="3651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</a:t>
            </a:r>
          </a:p>
        </p:txBody>
      </p:sp>
      <p:sp>
        <p:nvSpPr>
          <p:cNvPr id="40985" name="Text Box 58"/>
          <p:cNvSpPr txBox="1">
            <a:spLocks noChangeArrowheads="1"/>
          </p:cNvSpPr>
          <p:nvPr/>
        </p:nvSpPr>
        <p:spPr bwMode="auto">
          <a:xfrm>
            <a:off x="5260975" y="5605463"/>
            <a:ext cx="271463" cy="3651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</a:t>
            </a:r>
          </a:p>
        </p:txBody>
      </p:sp>
      <p:sp>
        <p:nvSpPr>
          <p:cNvPr id="40986" name="Text Box 59"/>
          <p:cNvSpPr txBox="1">
            <a:spLocks noChangeAspect="1" noChangeArrowheads="1"/>
          </p:cNvSpPr>
          <p:nvPr/>
        </p:nvSpPr>
        <p:spPr bwMode="auto">
          <a:xfrm>
            <a:off x="5530850" y="1119188"/>
            <a:ext cx="787400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 1M</a:t>
            </a:r>
          </a:p>
        </p:txBody>
      </p:sp>
      <p:sp>
        <p:nvSpPr>
          <p:cNvPr id="40987" name="Text Box 60"/>
          <p:cNvSpPr txBox="1">
            <a:spLocks noChangeAspect="1" noChangeArrowheads="1"/>
          </p:cNvSpPr>
          <p:nvPr/>
        </p:nvSpPr>
        <p:spPr bwMode="auto">
          <a:xfrm>
            <a:off x="6478588" y="1674813"/>
            <a:ext cx="958850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 10M</a:t>
            </a:r>
          </a:p>
        </p:txBody>
      </p:sp>
      <p:sp>
        <p:nvSpPr>
          <p:cNvPr id="40988" name="Text Box 61"/>
          <p:cNvSpPr txBox="1">
            <a:spLocks noChangeArrowheads="1"/>
          </p:cNvSpPr>
          <p:nvPr/>
        </p:nvSpPr>
        <p:spPr bwMode="auto">
          <a:xfrm>
            <a:off x="7426325" y="2674938"/>
            <a:ext cx="1130300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 100M</a:t>
            </a:r>
          </a:p>
        </p:txBody>
      </p:sp>
      <p:sp>
        <p:nvSpPr>
          <p:cNvPr id="40989" name="Text Box 62"/>
          <p:cNvSpPr txBox="1">
            <a:spLocks noChangeArrowheads="1"/>
          </p:cNvSpPr>
          <p:nvPr/>
        </p:nvSpPr>
        <p:spPr bwMode="auto">
          <a:xfrm>
            <a:off x="8378825" y="3243263"/>
            <a:ext cx="769938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400">
                <a:sym typeface="Wingdings" pitchFamily="2" charset="2"/>
              </a:rPr>
              <a:t> 1G</a:t>
            </a:r>
          </a:p>
        </p:txBody>
      </p:sp>
      <p:sp>
        <p:nvSpPr>
          <p:cNvPr id="40990" name="Text Box 96"/>
          <p:cNvSpPr txBox="1">
            <a:spLocks noChangeAspect="1" noChangeArrowheads="1"/>
          </p:cNvSpPr>
          <p:nvPr/>
        </p:nvSpPr>
        <p:spPr bwMode="auto">
          <a:xfrm rot="-2154377">
            <a:off x="4014788" y="4198938"/>
            <a:ext cx="2933700" cy="223837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>
                <a:sym typeface="Wingdings" pitchFamily="2" charset="2"/>
              </a:rPr>
              <a:t>Driver Noise (not in Simulation) dominates </a:t>
            </a:r>
          </a:p>
        </p:txBody>
      </p:sp>
      <p:sp>
        <p:nvSpPr>
          <p:cNvPr id="40991" name="Text Box 97"/>
          <p:cNvSpPr txBox="1">
            <a:spLocks noChangeAspect="1" noChangeArrowheads="1"/>
          </p:cNvSpPr>
          <p:nvPr/>
        </p:nvSpPr>
        <p:spPr bwMode="auto">
          <a:xfrm>
            <a:off x="823913" y="3927475"/>
            <a:ext cx="1157287" cy="411163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>
                <a:sym typeface="Wingdings" pitchFamily="2" charset="2"/>
              </a:rPr>
              <a:t>Noisy REFCLK on eval board</a:t>
            </a:r>
          </a:p>
        </p:txBody>
      </p:sp>
      <p:sp>
        <p:nvSpPr>
          <p:cNvPr id="40992" name="Text Box 96"/>
          <p:cNvSpPr txBox="1">
            <a:spLocks noChangeAspect="1" noChangeArrowheads="1"/>
          </p:cNvSpPr>
          <p:nvPr/>
        </p:nvSpPr>
        <p:spPr bwMode="auto">
          <a:xfrm rot="-2513765">
            <a:off x="2779713" y="3937244"/>
            <a:ext cx="2079625" cy="2222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>
                <a:sym typeface="Wingdings" pitchFamily="2" charset="2"/>
              </a:rPr>
              <a:t>Only real </a:t>
            </a:r>
            <a:r>
              <a:rPr lang="en-US" sz="1000" dirty="0" smtClean="0">
                <a:sym typeface="Wingdings" pitchFamily="2" charset="2"/>
              </a:rPr>
              <a:t>range for </a:t>
            </a:r>
            <a:r>
              <a:rPr lang="en-US" sz="1000" dirty="0">
                <a:sym typeface="Wingdings" pitchFamily="2" charset="2"/>
              </a:rPr>
              <a:t>comparison</a:t>
            </a:r>
          </a:p>
        </p:txBody>
      </p:sp>
      <p:sp>
        <p:nvSpPr>
          <p:cNvPr id="40993" name="Text Box 96"/>
          <p:cNvSpPr txBox="1">
            <a:spLocks noChangeAspect="1" noChangeArrowheads="1"/>
          </p:cNvSpPr>
          <p:nvPr/>
        </p:nvSpPr>
        <p:spPr bwMode="auto">
          <a:xfrm rot="-2302484">
            <a:off x="1654175" y="3359150"/>
            <a:ext cx="2614613" cy="223838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>
                <a:sym typeface="Wingdings" pitchFamily="2" charset="2"/>
              </a:rPr>
              <a:t>Refclk Noise (not modelled) dominates</a:t>
            </a:r>
          </a:p>
        </p:txBody>
      </p:sp>
      <p:sp>
        <p:nvSpPr>
          <p:cNvPr id="40994" name="Text Box 96"/>
          <p:cNvSpPr txBox="1">
            <a:spLocks noChangeAspect="1" noChangeArrowheads="1"/>
          </p:cNvSpPr>
          <p:nvPr/>
        </p:nvSpPr>
        <p:spPr bwMode="auto">
          <a:xfrm rot="-1901063">
            <a:off x="5138738" y="4489450"/>
            <a:ext cx="2932112" cy="2222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000">
                <a:sym typeface="Wingdings" pitchFamily="2" charset="2"/>
              </a:rPr>
              <a:t>Noise Floor of Measurement Equipment </a:t>
            </a:r>
          </a:p>
        </p:txBody>
      </p:sp>
      <p:pic>
        <p:nvPicPr>
          <p:cNvPr id="40995" name="Picture 2" descr="\\GHZSTORAGE\share\2012 IMS\MeasurementData\FF15_7G_CP111_VCO1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825" y="4770438"/>
            <a:ext cx="24161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50050" y="5684838"/>
            <a:ext cx="1981200" cy="50958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788025" y="6210300"/>
            <a:ext cx="954088" cy="301625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083300" y="4238625"/>
            <a:ext cx="650875" cy="142240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0C4FEE7E-BEBB-4732-851F-D77E778F7FD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Lowest jitter PLL with 100 Gbps data transfer rates</a:t>
            </a:r>
          </a:p>
          <a:p>
            <a:pPr eaLnBrk="1" hangingPunct="1"/>
            <a:r>
              <a:rPr lang="en-US" sz="2400" smtClean="0"/>
              <a:t>Silicon-proven in TSMC’s 28nm process</a:t>
            </a:r>
          </a:p>
          <a:p>
            <a:pPr eaLnBrk="1" hangingPunct="1"/>
            <a:r>
              <a:rPr lang="en-US" sz="2400" smtClean="0"/>
              <a:t>Performance characterized with AFS Platform enabling</a:t>
            </a:r>
          </a:p>
          <a:p>
            <a:pPr lvl="1" eaLnBrk="1" hangingPunct="1"/>
            <a:r>
              <a:rPr lang="en-US" sz="2000" smtClean="0"/>
              <a:t>Rapid and accurate block-level and top-level analysis</a:t>
            </a:r>
          </a:p>
          <a:p>
            <a:pPr lvl="1" eaLnBrk="1" hangingPunct="1"/>
            <a:r>
              <a:rPr lang="en-US" sz="2000" smtClean="0"/>
              <a:t>Good simulation-to-silicon correlation</a:t>
            </a:r>
          </a:p>
          <a:p>
            <a:pPr lvl="1" eaLnBrk="1" hangingPunct="1"/>
            <a:r>
              <a:rPr lang="en-US" sz="2000" smtClean="0"/>
              <a:t>Leveraging new full-spectrum device-noise analysis technology</a:t>
            </a:r>
          </a:p>
          <a:p>
            <a:pPr lvl="1" eaLnBrk="1" hangingPunct="1"/>
            <a:r>
              <a:rPr lang="en-US" sz="2000" smtClean="0"/>
              <a:t>Improved analog SerDes sign-off  flow  </a:t>
            </a:r>
          </a:p>
          <a:p>
            <a:pPr lvl="1" eaLnBrk="1" hangingPunct="1"/>
            <a:r>
              <a:rPr lang="en-US" sz="2000" smtClean="0"/>
              <a:t>Increased design productivity and reduced risk</a:t>
            </a:r>
          </a:p>
          <a:p>
            <a:pPr eaLnBrk="1" hangingPunct="1"/>
            <a:r>
              <a:rPr lang="en-US" sz="2400" smtClean="0"/>
              <a:t>BDA-TSMC Device Noise Analysis Sub-flow provided good results in reasonable run-times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B1890240-9833-4CA4-9D8F-87C5D91C45F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6553200" y="66817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DBDAD0-9787-4697-9556-37C8EC7C8F3C}" type="slidenum">
              <a:rPr lang="en-US" sz="900">
                <a:solidFill>
                  <a:srgbClr val="FF9900"/>
                </a:solidFill>
              </a:rPr>
              <a:pPr algn="r"/>
              <a:t>2</a:t>
            </a:fld>
            <a:endParaRPr lang="en-US" sz="900">
              <a:solidFill>
                <a:srgbClr val="FF9900"/>
              </a:solidFill>
            </a:endParaRPr>
          </a:p>
        </p:txBody>
      </p:sp>
      <p:pic>
        <p:nvPicPr>
          <p:cNvPr id="17412" name="Picture 9" descr="TSMC_logo_oi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763" y="4473575"/>
            <a:ext cx="2006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Presenting verification results of Integer-N PLL IP</a:t>
            </a:r>
          </a:p>
          <a:p>
            <a:pPr eaLnBrk="1" hangingPunct="1"/>
            <a:r>
              <a:rPr lang="en-US" sz="2400" dirty="0" smtClean="0"/>
              <a:t>Three way collaboration between:</a:t>
            </a:r>
          </a:p>
          <a:p>
            <a:pPr lvl="1" eaLnBrk="1" hangingPunct="1"/>
            <a:r>
              <a:rPr lang="en-US" sz="2000" dirty="0" smtClean="0"/>
              <a:t>Analog Bits: 28nm </a:t>
            </a:r>
            <a:r>
              <a:rPr lang="nb-NO" sz="2000" dirty="0" smtClean="0"/>
              <a:t>IP macro for 100 Gigabit Ethernet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TSMC: Reference flow development and 28nm process</a:t>
            </a:r>
          </a:p>
          <a:p>
            <a:pPr lvl="1" eaLnBrk="1" hangingPunct="1"/>
            <a:r>
              <a:rPr lang="en-US" sz="2000" dirty="0" smtClean="0"/>
              <a:t>BDA: Device Noise Analysis in the AFS Platform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7415" name="Picture 5" descr="BD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075" y="4789488"/>
            <a:ext cx="27400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" y="4797425"/>
            <a:ext cx="23542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2D689FDC-F8DF-4826-AD9A-CF5894B1CEB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SerDes IP Targets SoC Applications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701675" y="1462088"/>
            <a:ext cx="8226425" cy="4525962"/>
          </a:xfrm>
        </p:spPr>
        <p:txBody>
          <a:bodyPr/>
          <a:lstStyle/>
          <a:p>
            <a:pPr eaLnBrk="1" hangingPunct="1"/>
            <a:r>
              <a:rPr lang="en-US" sz="2000" smtClean="0"/>
              <a:t>Multi-Rate, multi-Protocol, programmable SERDES IP</a:t>
            </a:r>
          </a:p>
          <a:p>
            <a:pPr eaLnBrk="1" hangingPunct="1"/>
            <a:r>
              <a:rPr lang="en-US" sz="2000" smtClean="0"/>
              <a:t>Minimize power, latency and area</a:t>
            </a:r>
          </a:p>
          <a:p>
            <a:pPr eaLnBrk="1" hangingPunct="1"/>
            <a:r>
              <a:rPr lang="en-US" sz="2000" smtClean="0"/>
              <a:t>Stringent verification challenges (phase noise &amp; jitter)</a:t>
            </a:r>
          </a:p>
        </p:txBody>
      </p:sp>
      <p:pic>
        <p:nvPicPr>
          <p:cNvPr id="1843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9225"/>
            <a:ext cx="49434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6580188" y="2800350"/>
            <a:ext cx="2239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PLL determines the </a:t>
            </a:r>
          </a:p>
          <a:p>
            <a:r>
              <a:rPr lang="en-US"/>
              <a:t>phase noise &amp; jitter </a:t>
            </a:r>
          </a:p>
          <a:p>
            <a:r>
              <a:rPr lang="en-US"/>
              <a:t>specs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5295107" y="1956593"/>
            <a:ext cx="152400" cy="2417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3275" y="2852738"/>
            <a:ext cx="819150" cy="52228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B87AD74E-28DB-48EE-9F1E-F18C9F59F04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PLL IP Verification Challenges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Need to precisely analyze and predict PLL Phase noise &amp; jitter </a:t>
            </a:r>
          </a:p>
          <a:p>
            <a:pPr eaLnBrk="1" hangingPunct="1"/>
            <a:r>
              <a:rPr lang="en-US" sz="2000" smtClean="0"/>
              <a:t>PLL Simulations are very expensive (time &amp; compute resources)</a:t>
            </a:r>
          </a:p>
          <a:p>
            <a:pPr eaLnBrk="1" hangingPunct="1"/>
            <a:r>
              <a:rPr lang="en-US" sz="2000" smtClean="0"/>
              <a:t>Traditional SPICE simulators do not have performance and capacity</a:t>
            </a:r>
          </a:p>
          <a:p>
            <a:pPr eaLnBrk="1" hangingPunct="1"/>
            <a:r>
              <a:rPr lang="en-US" sz="2000" smtClean="0"/>
              <a:t>Need  full-spectrum device noise to accurately verify phase noise </a:t>
            </a:r>
          </a:p>
          <a:p>
            <a:pPr eaLnBrk="1" hangingPunct="1"/>
            <a:r>
              <a:rPr lang="en-US" sz="2000" smtClean="0"/>
              <a:t>Need nanometer SPICE accuracy to predict silicon performance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3641725"/>
            <a:ext cx="76819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319838" y="5665788"/>
            <a:ext cx="207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PLL noise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D104555E-6A08-4E42-BB8B-AD11FE1DCF7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PLL Analysis Methods: Pros and Cons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92175" y="1590675"/>
            <a:ext cx="2057400" cy="639763"/>
          </a:xfrm>
          <a:prstGeom prst="rect">
            <a:avLst/>
          </a:prstGeom>
          <a:solidFill>
            <a:srgbClr val="3C8C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Simulation Method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936875" y="1590675"/>
            <a:ext cx="2971800" cy="639763"/>
          </a:xfrm>
          <a:prstGeom prst="rect">
            <a:avLst/>
          </a:prstGeom>
          <a:solidFill>
            <a:srgbClr val="3C8C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Architectural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Block-level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908675" y="1590675"/>
            <a:ext cx="2944813" cy="639763"/>
          </a:xfrm>
          <a:prstGeom prst="rect">
            <a:avLst/>
          </a:prstGeom>
          <a:solidFill>
            <a:srgbClr val="3C8C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Transient Noise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Closed-Loop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892175" y="2230438"/>
            <a:ext cx="2057400" cy="519112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Effective Analysis Range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936875" y="2230438"/>
            <a:ext cx="2971800" cy="519112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Full Band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5908675" y="2230438"/>
            <a:ext cx="2944813" cy="519112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Full band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(Low freq limited by runtime)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892175" y="2749550"/>
            <a:ext cx="2057400" cy="517525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Spur Evaluation</a:t>
            </a: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2936875" y="2749550"/>
            <a:ext cx="2971800" cy="517525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Freq Domain: No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Time Domain: Yes</a:t>
            </a: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5908675" y="2749550"/>
            <a:ext cx="2944813" cy="517525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892175" y="3267075"/>
            <a:ext cx="2057400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Noise Modeling of RefClk, Supply, etc. </a:t>
            </a: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2936875" y="3267075"/>
            <a:ext cx="2971800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908675" y="3267075"/>
            <a:ext cx="2944813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Needs to be added to netlist</a:t>
            </a:r>
          </a:p>
        </p:txBody>
      </p:sp>
      <p:sp>
        <p:nvSpPr>
          <p:cNvPr id="20494" name="Rectangle 19"/>
          <p:cNvSpPr>
            <a:spLocks noChangeArrowheads="1"/>
          </p:cNvSpPr>
          <p:nvPr/>
        </p:nvSpPr>
        <p:spPr bwMode="auto">
          <a:xfrm>
            <a:off x="892175" y="3784600"/>
            <a:ext cx="2057400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Simulation Setup/Complexity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2936875" y="3784600"/>
            <a:ext cx="2971800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Simple</a:t>
            </a:r>
          </a:p>
        </p:txBody>
      </p:sp>
      <p:sp>
        <p:nvSpPr>
          <p:cNvPr id="20496" name="Rectangle 21"/>
          <p:cNvSpPr>
            <a:spLocks noChangeArrowheads="1"/>
          </p:cNvSpPr>
          <p:nvPr/>
        </p:nvSpPr>
        <p:spPr bwMode="auto">
          <a:xfrm>
            <a:off x="5908675" y="3784600"/>
            <a:ext cx="2944813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Simple</a:t>
            </a:r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892175" y="4303713"/>
            <a:ext cx="2057400" cy="369887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Convergence Issues</a:t>
            </a:r>
          </a:p>
        </p:txBody>
      </p:sp>
      <p:sp>
        <p:nvSpPr>
          <p:cNvPr id="20498" name="Rectangle 24"/>
          <p:cNvSpPr>
            <a:spLocks noChangeArrowheads="1"/>
          </p:cNvSpPr>
          <p:nvPr/>
        </p:nvSpPr>
        <p:spPr bwMode="auto">
          <a:xfrm>
            <a:off x="2936875" y="4303713"/>
            <a:ext cx="2971800" cy="369887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Minimal</a:t>
            </a:r>
          </a:p>
        </p:txBody>
      </p:sp>
      <p:sp>
        <p:nvSpPr>
          <p:cNvPr id="20499" name="Rectangle 25"/>
          <p:cNvSpPr>
            <a:spLocks noChangeArrowheads="1"/>
          </p:cNvSpPr>
          <p:nvPr/>
        </p:nvSpPr>
        <p:spPr bwMode="auto">
          <a:xfrm>
            <a:off x="5908675" y="4303713"/>
            <a:ext cx="2944813" cy="369887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892175" y="4673600"/>
            <a:ext cx="2057400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Accuracy</a:t>
            </a:r>
          </a:p>
        </p:txBody>
      </p:sp>
      <p:sp>
        <p:nvSpPr>
          <p:cNvPr id="20501" name="Rectangle 28"/>
          <p:cNvSpPr>
            <a:spLocks noChangeArrowheads="1"/>
          </p:cNvSpPr>
          <p:nvPr/>
        </p:nvSpPr>
        <p:spPr bwMode="auto">
          <a:xfrm>
            <a:off x="2936875" y="4673600"/>
            <a:ext cx="2971800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Implementation Dependent</a:t>
            </a:r>
          </a:p>
        </p:txBody>
      </p:sp>
      <p:sp>
        <p:nvSpPr>
          <p:cNvPr id="20502" name="Rectangle 29"/>
          <p:cNvSpPr>
            <a:spLocks noChangeArrowheads="1"/>
          </p:cNvSpPr>
          <p:nvPr/>
        </p:nvSpPr>
        <p:spPr bwMode="auto">
          <a:xfrm>
            <a:off x="5908675" y="4673600"/>
            <a:ext cx="2944813" cy="519113"/>
          </a:xfrm>
          <a:prstGeom prst="rect">
            <a:avLst/>
          </a:prstGeom>
          <a:solidFill>
            <a:srgbClr val="F3F9F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Nanometer SPICE</a:t>
            </a:r>
          </a:p>
        </p:txBody>
      </p:sp>
      <p:sp>
        <p:nvSpPr>
          <p:cNvPr id="20503" name="Rectangle 31"/>
          <p:cNvSpPr>
            <a:spLocks noChangeArrowheads="1"/>
          </p:cNvSpPr>
          <p:nvPr/>
        </p:nvSpPr>
        <p:spPr bwMode="auto">
          <a:xfrm>
            <a:off x="892175" y="5192713"/>
            <a:ext cx="2057400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</a:rPr>
              <a:t>Simulation Time</a:t>
            </a:r>
          </a:p>
        </p:txBody>
      </p:sp>
      <p:sp>
        <p:nvSpPr>
          <p:cNvPr id="20504" name="Rectangle 32"/>
          <p:cNvSpPr>
            <a:spLocks noChangeArrowheads="1"/>
          </p:cNvSpPr>
          <p:nvPr/>
        </p:nvSpPr>
        <p:spPr bwMode="auto">
          <a:xfrm>
            <a:off x="2936875" y="5192713"/>
            <a:ext cx="2971800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Fast</a:t>
            </a:r>
          </a:p>
        </p:txBody>
      </p:sp>
      <p:sp>
        <p:nvSpPr>
          <p:cNvPr id="20505" name="Rectangle 33"/>
          <p:cNvSpPr>
            <a:spLocks noChangeArrowheads="1"/>
          </p:cNvSpPr>
          <p:nvPr/>
        </p:nvSpPr>
        <p:spPr bwMode="auto">
          <a:xfrm>
            <a:off x="5908675" y="5192713"/>
            <a:ext cx="2944813" cy="517525"/>
          </a:xfrm>
          <a:prstGeom prst="rect">
            <a:avLst/>
          </a:prstGeom>
          <a:solidFill>
            <a:srgbClr val="E7F3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/>
              <a:t>Intensive for low </a:t>
            </a:r>
          </a:p>
          <a:p>
            <a:pPr algn="ctr"/>
            <a:r>
              <a:rPr lang="en-US" sz="1400"/>
              <a:t>offset frequencies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3013075" y="1590675"/>
            <a:ext cx="0" cy="411956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>
            <a:off x="5907088" y="1590675"/>
            <a:ext cx="4762" cy="411956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38"/>
          <p:cNvSpPr>
            <a:spLocks noChangeShapeType="1"/>
          </p:cNvSpPr>
          <p:nvPr/>
        </p:nvSpPr>
        <p:spPr bwMode="auto">
          <a:xfrm>
            <a:off x="892175" y="2230438"/>
            <a:ext cx="82296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39"/>
          <p:cNvSpPr>
            <a:spLocks noChangeShapeType="1"/>
          </p:cNvSpPr>
          <p:nvPr/>
        </p:nvSpPr>
        <p:spPr bwMode="auto">
          <a:xfrm>
            <a:off x="892175" y="2749550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40"/>
          <p:cNvSpPr>
            <a:spLocks noChangeShapeType="1"/>
          </p:cNvSpPr>
          <p:nvPr/>
        </p:nvSpPr>
        <p:spPr bwMode="auto">
          <a:xfrm>
            <a:off x="892175" y="3267075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41"/>
          <p:cNvSpPr>
            <a:spLocks noChangeShapeType="1"/>
          </p:cNvSpPr>
          <p:nvPr/>
        </p:nvSpPr>
        <p:spPr bwMode="auto">
          <a:xfrm>
            <a:off x="892175" y="3784600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42"/>
          <p:cNvSpPr>
            <a:spLocks noChangeShapeType="1"/>
          </p:cNvSpPr>
          <p:nvPr/>
        </p:nvSpPr>
        <p:spPr bwMode="auto">
          <a:xfrm>
            <a:off x="892175" y="4303713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43"/>
          <p:cNvSpPr>
            <a:spLocks noChangeShapeType="1"/>
          </p:cNvSpPr>
          <p:nvPr/>
        </p:nvSpPr>
        <p:spPr bwMode="auto">
          <a:xfrm>
            <a:off x="892175" y="4673600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44"/>
          <p:cNvSpPr>
            <a:spLocks noChangeShapeType="1"/>
          </p:cNvSpPr>
          <p:nvPr/>
        </p:nvSpPr>
        <p:spPr bwMode="auto">
          <a:xfrm>
            <a:off x="892175" y="5192713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45"/>
          <p:cNvSpPr>
            <a:spLocks noChangeShapeType="1"/>
          </p:cNvSpPr>
          <p:nvPr/>
        </p:nvSpPr>
        <p:spPr bwMode="auto">
          <a:xfrm>
            <a:off x="892175" y="1590675"/>
            <a:ext cx="0" cy="411956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47"/>
          <p:cNvSpPr>
            <a:spLocks noChangeShapeType="1"/>
          </p:cNvSpPr>
          <p:nvPr/>
        </p:nvSpPr>
        <p:spPr bwMode="auto">
          <a:xfrm>
            <a:off x="892175" y="1590675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48"/>
          <p:cNvSpPr>
            <a:spLocks noChangeShapeType="1"/>
          </p:cNvSpPr>
          <p:nvPr/>
        </p:nvSpPr>
        <p:spPr bwMode="auto">
          <a:xfrm>
            <a:off x="892175" y="5710238"/>
            <a:ext cx="8229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B4C495FD-C70E-4D8F-AA04-D7B84FB4ACE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253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2224088"/>
            <a:ext cx="3870325" cy="368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Verification Platform</a:t>
            </a: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769938" y="1439863"/>
            <a:ext cx="699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Analog Bits Selects Analog FastSPICE™ (AFS)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2A4CA3F3-4E94-41E7-AAAB-4F4FCD36E17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6661" tIns="48331" rIns="96661" bIns="48331" anchor="b"/>
          <a:lstStyle/>
          <a:p>
            <a:pPr eaLnBrk="1" hangingPunct="1"/>
            <a:r>
              <a:rPr lang="en-US" smtClean="0"/>
              <a:t>AFS in TSMC AMS Reference Flow</a:t>
            </a:r>
          </a:p>
        </p:txBody>
      </p:sp>
      <p:pic>
        <p:nvPicPr>
          <p:cNvPr id="23557" name="Picture 4" descr="AMS Ref Flow v2 0 BDA PRMT_2011April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1279525"/>
            <a:ext cx="69850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2253BEE2-0D5B-4E8F-BCB9-E06CEF150DC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SERDES under a Bump Pitch</a:t>
            </a: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382713"/>
            <a:ext cx="790892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2252663"/>
            <a:ext cx="3675063" cy="2047875"/>
            <a:chOff x="3505200" y="2252132"/>
            <a:chExt cx="3674533" cy="2048935"/>
          </a:xfrm>
        </p:grpSpPr>
        <p:sp>
          <p:nvSpPr>
            <p:cNvPr id="3" name="Rectangle 2"/>
            <p:cNvSpPr/>
            <p:nvPr/>
          </p:nvSpPr>
          <p:spPr>
            <a:xfrm>
              <a:off x="3505200" y="2252132"/>
              <a:ext cx="3674533" cy="204893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24238" y="2912874"/>
              <a:ext cx="2712646" cy="397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Analog Bits SERDES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9C40FABE-2967-4206-98DB-A6E5F2244D5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1474788"/>
            <a:ext cx="5700712" cy="5135562"/>
          </a:xfrm>
        </p:spPr>
        <p:txBody>
          <a:bodyPr/>
          <a:lstStyle/>
          <a:p>
            <a:pPr marL="119063" indent="-119063"/>
            <a:r>
              <a:rPr lang="en-US" sz="1600" dirty="0" smtClean="0"/>
              <a:t>Circuit Inventory</a:t>
            </a:r>
          </a:p>
          <a:p>
            <a:pPr marL="119063" indent="-119063">
              <a:buFontTx/>
              <a:buNone/>
            </a:pPr>
            <a:endParaRPr lang="en-US" sz="1600" dirty="0" smtClean="0"/>
          </a:p>
          <a:p>
            <a:pPr marL="119063" indent="-119063"/>
            <a:endParaRPr lang="en-US" sz="1600" dirty="0" smtClean="0"/>
          </a:p>
          <a:p>
            <a:pPr marL="119063" indent="-119063"/>
            <a:endParaRPr lang="en-US" sz="1800" dirty="0" smtClean="0"/>
          </a:p>
          <a:p>
            <a:pPr marL="119063" indent="-119063"/>
            <a:endParaRPr lang="en-US" sz="1800" dirty="0" smtClean="0"/>
          </a:p>
          <a:p>
            <a:pPr marL="119063" indent="-119063">
              <a:buFontTx/>
              <a:buNone/>
            </a:pPr>
            <a:endParaRPr lang="en-US" sz="1600" dirty="0" smtClean="0"/>
          </a:p>
          <a:p>
            <a:pPr marL="119063" indent="-119063"/>
            <a:endParaRPr lang="en-US" sz="1600" dirty="0" smtClean="0"/>
          </a:p>
          <a:p>
            <a:pPr marL="119063" indent="-119063"/>
            <a:r>
              <a:rPr lang="en-US" sz="1600" dirty="0" smtClean="0"/>
              <a:t>Analysis Conditions</a:t>
            </a:r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000" dirty="0" smtClean="0"/>
          </a:p>
          <a:p>
            <a:pPr marL="119063" indent="-119063"/>
            <a:endParaRPr lang="en-US" sz="1600" dirty="0" smtClean="0"/>
          </a:p>
          <a:p>
            <a:pPr marL="119063" indent="-119063"/>
            <a:r>
              <a:rPr lang="en-US" sz="1600" dirty="0" smtClean="0"/>
              <a:t>Simulation Runtime</a:t>
            </a:r>
          </a:p>
          <a:p>
            <a:pPr marL="344488" lvl="1" indent="112713" eaLnBrk="1" hangingPunct="1"/>
            <a:r>
              <a:rPr lang="en-US" sz="1200" dirty="0" smtClean="0"/>
              <a:t>23 </a:t>
            </a:r>
            <a:r>
              <a:rPr lang="en-US" sz="1200" dirty="0" err="1" smtClean="0"/>
              <a:t>mins</a:t>
            </a:r>
            <a:r>
              <a:rPr lang="en-US" sz="1200" dirty="0" smtClean="0"/>
              <a:t> on 4 Xeon X5460 @3.16GHz CPUs</a:t>
            </a:r>
          </a:p>
          <a:p>
            <a:pPr marL="119063" indent="-119063"/>
            <a:r>
              <a:rPr lang="en-US" sz="1600" dirty="0" smtClean="0"/>
              <a:t>Good OSCNOISE and AFS TN correlation</a:t>
            </a: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Block Level AFS + TF Aggregation</a:t>
            </a:r>
            <a:br>
              <a:rPr lang="en-US" sz="2800" smtClean="0"/>
            </a:br>
            <a:r>
              <a:rPr lang="en-US" sz="2800" smtClean="0"/>
              <a:t>Example of Block Level Extraction for VCO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/>
        </p:nvGraphicFramePr>
        <p:xfrm>
          <a:off x="720725" y="3983038"/>
          <a:ext cx="2695575" cy="1418908"/>
        </p:xfrm>
        <a:graphic>
          <a:graphicData uri="http://schemas.openxmlformats.org/drawingml/2006/table">
            <a:tbl>
              <a:tblPr/>
              <a:tblGrid>
                <a:gridCol w="1104900"/>
                <a:gridCol w="779463"/>
                <a:gridCol w="81121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VCO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VCO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13.7 – 13.8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SS, Lo T (0º)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 of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Transient Noise,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OSCNOISE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734" name="Group 38"/>
          <p:cNvGrpSpPr>
            <a:grpSpLocks/>
          </p:cNvGrpSpPr>
          <p:nvPr/>
        </p:nvGrpSpPr>
        <p:grpSpPr bwMode="auto">
          <a:xfrm>
            <a:off x="4505325" y="1401763"/>
            <a:ext cx="4370388" cy="5064125"/>
            <a:chOff x="2937" y="820"/>
            <a:chExt cx="2753" cy="3190"/>
          </a:xfrm>
        </p:grpSpPr>
        <p:pic>
          <p:nvPicPr>
            <p:cNvPr id="29732" name="Picture 36" descr="SL9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6" y="820"/>
              <a:ext cx="2675" cy="3008"/>
            </a:xfrm>
            <a:prstGeom prst="rect">
              <a:avLst/>
            </a:prstGeom>
            <a:noFill/>
          </p:spPr>
        </p:pic>
        <p:sp>
          <p:nvSpPr>
            <p:cNvPr id="29699" name="TextBox 13"/>
            <p:cNvSpPr txBox="1">
              <a:spLocks noChangeArrowheads="1"/>
            </p:cNvSpPr>
            <p:nvPr/>
          </p:nvSpPr>
          <p:spPr bwMode="auto">
            <a:xfrm>
              <a:off x="4339" y="3798"/>
              <a:ext cx="9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Carrier = 14GHz</a:t>
              </a:r>
            </a:p>
          </p:txBody>
        </p:sp>
        <p:sp>
          <p:nvSpPr>
            <p:cNvPr id="16" name="Oval 15"/>
            <p:cNvSpPr/>
            <p:nvPr/>
          </p:nvSpPr>
          <p:spPr>
            <a:xfrm rot="19163105">
              <a:off x="4632" y="2347"/>
              <a:ext cx="192" cy="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163105">
              <a:off x="4728" y="2629"/>
              <a:ext cx="192" cy="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27" name="TextBox 19"/>
            <p:cNvSpPr txBox="1">
              <a:spLocks noChangeArrowheads="1"/>
            </p:cNvSpPr>
            <p:nvPr/>
          </p:nvSpPr>
          <p:spPr bwMode="auto">
            <a:xfrm rot="-5400000">
              <a:off x="1840" y="2089"/>
              <a:ext cx="240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Phase Noise dBc/Hz</a:t>
              </a:r>
            </a:p>
          </p:txBody>
        </p:sp>
        <p:sp>
          <p:nvSpPr>
            <p:cNvPr id="29729" name="TextBox 13"/>
            <p:cNvSpPr txBox="1">
              <a:spLocks noChangeArrowheads="1"/>
            </p:cNvSpPr>
            <p:nvPr/>
          </p:nvSpPr>
          <p:spPr bwMode="auto">
            <a:xfrm>
              <a:off x="3935" y="3630"/>
              <a:ext cx="175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Relative Frequency – Hz (log10)</a:t>
              </a:r>
            </a:p>
          </p:txBody>
        </p:sp>
      </p:grpSp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1058863" y="1752600"/>
            <a:ext cx="25749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bsim4v5_0		280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bsource_c		257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bsource_i		187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capacitor		203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diode		2  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inductor		180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mutual inductor	6  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resistor		6       </a:t>
            </a:r>
          </a:p>
          <a:p>
            <a:r>
              <a:rPr lang="en-US" sz="12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vsource		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664</Words>
  <Application>Microsoft Office PowerPoint</Application>
  <PresentationFormat>On-screen Show (4:3)</PresentationFormat>
  <Paragraphs>259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Design Methodology for Silicon-Accurate Jitter Analysis for 28nm Interface IP for 100GBASE-LR4 Applications</vt:lpstr>
      <vt:lpstr>Introduction</vt:lpstr>
      <vt:lpstr>SerDes IP Targets SoC Applications</vt:lpstr>
      <vt:lpstr>PLL IP Verification Challenges</vt:lpstr>
      <vt:lpstr>PLL Analysis Methods: Pros and Cons</vt:lpstr>
      <vt:lpstr>The Verification Platform</vt:lpstr>
      <vt:lpstr>AFS in TSMC AMS Reference Flow</vt:lpstr>
      <vt:lpstr>SERDES under a Bump Pitch</vt:lpstr>
      <vt:lpstr>Block Level AFS + TF Aggregation Example of Block Level Extraction for VCO</vt:lpstr>
      <vt:lpstr>Silicon Measurements</vt:lpstr>
      <vt:lpstr>Silicon Correlation (Best Case) FF Wafers, High BW, High VCO Amp</vt:lpstr>
      <vt:lpstr>Silicon Correlation (Worst Case) SS Wafers, Low BW, Low VCO Amp</vt:lpstr>
      <vt:lpstr>Closed- Loop PLL Transient Noise Simulation</vt:lpstr>
      <vt:lpstr>Closed-loop Transient Noise vs. Silicon</vt:lpstr>
      <vt:lpstr>Conclusion</vt:lpstr>
    </vt:vector>
  </TitlesOfParts>
  <Company>Berkeley Design Automation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Young</dc:creator>
  <cp:lastModifiedBy>Nandu Bhagwan</cp:lastModifiedBy>
  <cp:revision>76</cp:revision>
  <dcterms:created xsi:type="dcterms:W3CDTF">2011-08-09T17:38:08Z</dcterms:created>
  <dcterms:modified xsi:type="dcterms:W3CDTF">2019-01-30T12:43:55Z</dcterms:modified>
</cp:coreProperties>
</file>